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303" r:id="rId2"/>
  </p:sldIdLst>
  <p:sldSz cx="12801600" cy="9601200" type="A3"/>
  <p:notesSz cx="6858000" cy="9144000"/>
  <p:defaultTextStyle>
    <a:defPPr>
      <a:defRPr lang="en-US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0F22"/>
    <a:srgbClr val="FDC608"/>
    <a:srgbClr val="FFF4DA"/>
    <a:srgbClr val="FFE8B2"/>
    <a:srgbClr val="FFDA7B"/>
    <a:srgbClr val="FFDD87"/>
    <a:srgbClr val="FFD155"/>
    <a:srgbClr val="E9EEDB"/>
    <a:srgbClr val="D3DDB3"/>
    <a:srgbClr val="87AE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12"/>
    <p:restoredTop sz="90047"/>
  </p:normalViewPr>
  <p:slideViewPr>
    <p:cSldViewPr snapToGrid="0" snapToObjects="1">
      <p:cViewPr varScale="1">
        <p:scale>
          <a:sx n="80" d="100"/>
          <a:sy n="80" d="100"/>
        </p:scale>
        <p:origin x="1854" y="90"/>
      </p:cViewPr>
      <p:guideLst/>
    </p:cSldViewPr>
  </p:slideViewPr>
  <p:notesTextViewPr>
    <p:cViewPr>
      <p:scale>
        <a:sx n="95" d="100"/>
        <a:sy n="9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BCC969-1E29-0846-A19C-B204D4102463}" type="datetimeFigureOut">
              <a:rPr lang="en-US" smtClean="0"/>
              <a:t>4/28/2020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17C61B-DB49-3648-9957-C70EFCF769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137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80A36-3381-3E49-A9CD-1D2B8E2AC2C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531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786C-331F-EF46-BCE8-9AAD6B8EFC9A}" type="datetimeFigureOut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83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786C-331F-EF46-BCE8-9AAD6B8EFC9A}" type="datetimeFigureOut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702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786C-331F-EF46-BCE8-9AAD6B8EFC9A}" type="datetimeFigureOut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743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786C-331F-EF46-BCE8-9AAD6B8EFC9A}" type="datetimeFigureOut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50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786C-331F-EF46-BCE8-9AAD6B8EFC9A}" type="datetimeFigureOut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609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786C-331F-EF46-BCE8-9AAD6B8EFC9A}" type="datetimeFigureOut">
              <a:rPr lang="en-US" smtClean="0"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43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786C-331F-EF46-BCE8-9AAD6B8EFC9A}" type="datetimeFigureOut">
              <a:rPr lang="en-US" smtClean="0"/>
              <a:t>4/28/2020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222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786C-331F-EF46-BCE8-9AAD6B8EFC9A}" type="datetimeFigureOut">
              <a:rPr lang="en-US" smtClean="0"/>
              <a:t>4/28/2020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448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786C-331F-EF46-BCE8-9AAD6B8EFC9A}" type="datetimeFigureOut">
              <a:rPr lang="en-US" smtClean="0"/>
              <a:t>4/28/2020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047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786C-331F-EF46-BCE8-9AAD6B8EFC9A}" type="datetimeFigureOut">
              <a:rPr lang="en-US" smtClean="0"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036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786C-331F-EF46-BCE8-9AAD6B8EFC9A}" type="datetimeFigureOut">
              <a:rPr lang="en-US" smtClean="0"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772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6786C-331F-EF46-BCE8-9AAD6B8EFC9A}" type="datetimeFigureOut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55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136">
            <a:extLst>
              <a:ext uri="{FF2B5EF4-FFF2-40B4-BE49-F238E27FC236}">
                <a16:creationId xmlns:a16="http://schemas.microsoft.com/office/drawing/2014/main" id="{603A180C-37AF-DE46-9E56-998A0C28B530}"/>
              </a:ext>
            </a:extLst>
          </p:cNvPr>
          <p:cNvSpPr/>
          <p:nvPr/>
        </p:nvSpPr>
        <p:spPr>
          <a:xfrm>
            <a:off x="227237" y="8507799"/>
            <a:ext cx="12283032" cy="652128"/>
          </a:xfrm>
          <a:prstGeom prst="rect">
            <a:avLst/>
          </a:prstGeom>
          <a:solidFill>
            <a:srgbClr val="FFE8B2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900" b="1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Hypothèses : </a:t>
            </a:r>
            <a:r>
              <a:rPr lang="fr-FR" sz="9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les communautés soutiennent le PEA et encouragent les apprenants à s’y inscrire/y assister ; la sûreté/sécurité n’empêche pas l’assistance des apprenants ; les enseignants sont disponibles et autorisés à travailler ; des espaces physiques sont disponibles pour accueillir le PEA ; les donateurs/le financement permettront de modifier le programme/le contexte si besoin ; le Ministère de l’Éducation, les ONG, les groupes sectoriels partenaires sont disposés à participer et à faciliter la coordination ; des politiques publiques permettant aux apprenants ciblés de participer au PEA et validant le programme comme une possibilité d’éducation légitime existent/ont la possibilité d’être élaborées.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001A221-58B2-474A-B927-A8F693B26BBA}"/>
              </a:ext>
            </a:extLst>
          </p:cNvPr>
          <p:cNvSpPr/>
          <p:nvPr/>
        </p:nvSpPr>
        <p:spPr>
          <a:xfrm>
            <a:off x="10692511" y="2564038"/>
            <a:ext cx="1817757" cy="5854941"/>
          </a:xfrm>
          <a:prstGeom prst="rect">
            <a:avLst/>
          </a:prstGeom>
          <a:solidFill>
            <a:srgbClr val="E9EEDB"/>
          </a:solidFill>
          <a:ln>
            <a:solidFill>
              <a:srgbClr val="87AE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5" name="Elbow Connector 184">
            <a:extLst>
              <a:ext uri="{FF2B5EF4-FFF2-40B4-BE49-F238E27FC236}">
                <a16:creationId xmlns:a16="http://schemas.microsoft.com/office/drawing/2014/main" id="{81FD49D0-3D88-F943-A175-12C56B985EBF}"/>
              </a:ext>
            </a:extLst>
          </p:cNvPr>
          <p:cNvCxnSpPr>
            <a:cxnSpLocks/>
            <a:stCxn id="17" idx="2"/>
            <a:endCxn id="25" idx="1"/>
          </p:cNvCxnSpPr>
          <p:nvPr/>
        </p:nvCxnSpPr>
        <p:spPr>
          <a:xfrm rot="5400000" flipH="1" flipV="1">
            <a:off x="8375980" y="2386344"/>
            <a:ext cx="627973" cy="4105387"/>
          </a:xfrm>
          <a:prstGeom prst="bentConnector4">
            <a:avLst>
              <a:gd name="adj1" fmla="val -186565"/>
              <a:gd name="adj2" fmla="val 97817"/>
            </a:avLst>
          </a:prstGeom>
          <a:ln w="12700">
            <a:solidFill>
              <a:srgbClr val="87AE39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Elbow Connector 175">
            <a:extLst>
              <a:ext uri="{FF2B5EF4-FFF2-40B4-BE49-F238E27FC236}">
                <a16:creationId xmlns:a16="http://schemas.microsoft.com/office/drawing/2014/main" id="{F8A4E326-C24F-5B48-9E0D-A89388A6E03E}"/>
              </a:ext>
            </a:extLst>
          </p:cNvPr>
          <p:cNvCxnSpPr>
            <a:cxnSpLocks/>
            <a:endCxn id="18" idx="2"/>
          </p:cNvCxnSpPr>
          <p:nvPr/>
        </p:nvCxnSpPr>
        <p:spPr>
          <a:xfrm rot="5400000">
            <a:off x="6159915" y="4075098"/>
            <a:ext cx="1293854" cy="1227489"/>
          </a:xfrm>
          <a:prstGeom prst="bentConnector3">
            <a:avLst>
              <a:gd name="adj1" fmla="val 117668"/>
            </a:avLst>
          </a:prstGeom>
          <a:ln w="12700">
            <a:solidFill>
              <a:srgbClr val="1F5CA8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Elbow Connector 167">
            <a:extLst>
              <a:ext uri="{FF2B5EF4-FFF2-40B4-BE49-F238E27FC236}">
                <a16:creationId xmlns:a16="http://schemas.microsoft.com/office/drawing/2014/main" id="{EE45CB46-148B-494A-9F65-863F849821A2}"/>
              </a:ext>
            </a:extLst>
          </p:cNvPr>
          <p:cNvCxnSpPr>
            <a:cxnSpLocks/>
            <a:stCxn id="22" idx="1"/>
            <a:endCxn id="15" idx="2"/>
          </p:cNvCxnSpPr>
          <p:nvPr/>
        </p:nvCxnSpPr>
        <p:spPr>
          <a:xfrm rot="10800000" flipV="1">
            <a:off x="2126200" y="3790455"/>
            <a:ext cx="5039340" cy="962570"/>
          </a:xfrm>
          <a:prstGeom prst="bentConnector4">
            <a:avLst>
              <a:gd name="adj1" fmla="val 1419"/>
              <a:gd name="adj2" fmla="val 232943"/>
            </a:avLst>
          </a:prstGeom>
          <a:ln w="12700">
            <a:solidFill>
              <a:srgbClr val="1F5CA8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19B60EE-ED38-F143-8445-23197ED01BB3}"/>
              </a:ext>
            </a:extLst>
          </p:cNvPr>
          <p:cNvSpPr/>
          <p:nvPr/>
        </p:nvSpPr>
        <p:spPr>
          <a:xfrm>
            <a:off x="1719556" y="2613864"/>
            <a:ext cx="1691640" cy="546520"/>
          </a:xfrm>
          <a:prstGeom prst="roundRect">
            <a:avLst/>
          </a:prstGeom>
          <a:solidFill>
            <a:srgbClr val="87A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950" dirty="0">
                <a:solidFill>
                  <a:schemeClr val="bg1"/>
                </a:solidFill>
                <a:latin typeface="Lato" panose="020F0502020204030203" pitchFamily="34" charset="0"/>
              </a:rPr>
              <a:t>Assistance/assiduité des apprenants</a:t>
            </a:r>
            <a:r>
              <a:rPr lang="cs-CZ" sz="950" dirty="0">
                <a:solidFill>
                  <a:schemeClr val="bg1"/>
                </a:solidFill>
              </a:rPr>
              <a:t> </a:t>
            </a:r>
            <a:r>
              <a:rPr lang="fr-FR" sz="950" dirty="0">
                <a:solidFill>
                  <a:schemeClr val="bg1"/>
                </a:solidFill>
                <a:latin typeface="Lato" panose="020F0502020204030203" pitchFamily="34" charset="0"/>
              </a:rPr>
              <a:t>au PEA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BE93E80-F2C1-A049-9EAC-1193FEDDDD93}"/>
              </a:ext>
            </a:extLst>
          </p:cNvPr>
          <p:cNvSpPr/>
          <p:nvPr/>
        </p:nvSpPr>
        <p:spPr>
          <a:xfrm>
            <a:off x="5337440" y="2621044"/>
            <a:ext cx="1691640" cy="551629"/>
          </a:xfrm>
          <a:prstGeom prst="roundRect">
            <a:avLst/>
          </a:prstGeom>
          <a:solidFill>
            <a:srgbClr val="87A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950" dirty="0">
                <a:solidFill>
                  <a:schemeClr val="bg1"/>
                </a:solidFill>
                <a:latin typeface="Lato" panose="020F0502020204030203" pitchFamily="34" charset="0"/>
              </a:rPr>
              <a:t>Enseignement de qualité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D86D7F1-ED07-E247-8E82-3778A3898EB2}"/>
              </a:ext>
            </a:extLst>
          </p:cNvPr>
          <p:cNvSpPr/>
          <p:nvPr/>
        </p:nvSpPr>
        <p:spPr>
          <a:xfrm>
            <a:off x="8948644" y="2614318"/>
            <a:ext cx="1691640" cy="546521"/>
          </a:xfrm>
          <a:prstGeom prst="roundRect">
            <a:avLst/>
          </a:prstGeom>
          <a:solidFill>
            <a:srgbClr val="87A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950" dirty="0">
                <a:solidFill>
                  <a:schemeClr val="bg1"/>
                </a:solidFill>
                <a:latin typeface="Lato" panose="020F0502020204030203" pitchFamily="34" charset="0"/>
              </a:rPr>
              <a:t>Programme et centres d’EA</a:t>
            </a:r>
            <a:br>
              <a:rPr lang="fr-FR" sz="950" dirty="0">
                <a:solidFill>
                  <a:schemeClr val="bg1"/>
                </a:solidFill>
                <a:latin typeface="Lato" panose="020F0502020204030203" pitchFamily="34" charset="0"/>
              </a:rPr>
            </a:br>
            <a:r>
              <a:rPr lang="fr-FR" sz="950" dirty="0">
                <a:solidFill>
                  <a:schemeClr val="bg1"/>
                </a:solidFill>
                <a:latin typeface="Lato" panose="020F0502020204030203" pitchFamily="34" charset="0"/>
              </a:rPr>
              <a:t>gérés efficacement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F989CBD-6420-E948-8670-81F0A5600E8B}"/>
              </a:ext>
            </a:extLst>
          </p:cNvPr>
          <p:cNvSpPr/>
          <p:nvPr/>
        </p:nvSpPr>
        <p:spPr>
          <a:xfrm>
            <a:off x="10751939" y="2607808"/>
            <a:ext cx="1691640" cy="551629"/>
          </a:xfrm>
          <a:prstGeom prst="roundRect">
            <a:avLst/>
          </a:prstGeom>
          <a:solidFill>
            <a:srgbClr val="87A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950" dirty="0">
                <a:solidFill>
                  <a:schemeClr val="bg1"/>
                </a:solidFill>
                <a:latin typeface="Lato" panose="020F0502020204030203" pitchFamily="34" charset="0"/>
              </a:rPr>
              <a:t>PEA aligné</a:t>
            </a:r>
            <a:r>
              <a:rPr lang="cs-CZ" sz="950" dirty="0">
                <a:solidFill>
                  <a:schemeClr val="bg1"/>
                </a:solidFill>
                <a:latin typeface="Lato" panose="020F0502020204030203" pitchFamily="34" charset="0"/>
              </a:rPr>
              <a:t> </a:t>
            </a:r>
            <a:r>
              <a:rPr lang="fr-FR" sz="950" dirty="0">
                <a:solidFill>
                  <a:schemeClr val="bg1"/>
                </a:solidFill>
                <a:latin typeface="Lato" panose="020F0502020204030203" pitchFamily="34" charset="0"/>
              </a:rPr>
              <a:t>sur les cadres de politique publique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2242C13-B21A-BA42-9D14-A08C83F546A9}"/>
              </a:ext>
            </a:extLst>
          </p:cNvPr>
          <p:cNvSpPr/>
          <p:nvPr/>
        </p:nvSpPr>
        <p:spPr>
          <a:xfrm>
            <a:off x="2586123" y="3536873"/>
            <a:ext cx="819624" cy="1216351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850" dirty="0">
                <a:solidFill>
                  <a:schemeClr val="bg1"/>
                </a:solidFill>
                <a:latin typeface="Lato" panose="020F0502020204030203" pitchFamily="34" charset="0"/>
              </a:rPr>
              <a:t>Enfants et jeunes non scolarisés trop âgés identifiés et inscrits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AE7E45DF-8B6C-4B42-9C9C-0E9195AB51BF}"/>
              </a:ext>
            </a:extLst>
          </p:cNvPr>
          <p:cNvSpPr/>
          <p:nvPr/>
        </p:nvSpPr>
        <p:spPr>
          <a:xfrm>
            <a:off x="1716193" y="3536873"/>
            <a:ext cx="820013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85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Lieux des centres d’EA et temps scolaires répondent aux besoins des apprenants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3C7A5C6C-50F4-7749-A62A-00F144FA783E}"/>
              </a:ext>
            </a:extLst>
          </p:cNvPr>
          <p:cNvSpPr/>
          <p:nvPr/>
        </p:nvSpPr>
        <p:spPr>
          <a:xfrm>
            <a:off x="6225794" y="3536872"/>
            <a:ext cx="822960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850" dirty="0">
                <a:solidFill>
                  <a:schemeClr val="bg1"/>
                </a:solidFill>
                <a:latin typeface="Lato" panose="020F0502020204030203" pitchFamily="34" charset="0"/>
              </a:rPr>
              <a:t>Programme scolaire et matériel pédagogique de l’EA déterminés, conçus et diffusés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B069D87-5E57-2E4C-A297-D4CB730CE694}"/>
              </a:ext>
            </a:extLst>
          </p:cNvPr>
          <p:cNvSpPr/>
          <p:nvPr/>
        </p:nvSpPr>
        <p:spPr>
          <a:xfrm>
            <a:off x="5337440" y="4829292"/>
            <a:ext cx="1711314" cy="506477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850" dirty="0">
                <a:solidFill>
                  <a:schemeClr val="bg1"/>
                </a:solidFill>
                <a:latin typeface="Lato" panose="020F0502020204030203" pitchFamily="34" charset="0"/>
              </a:rPr>
              <a:t>Enseignants de l’EA recrutés, supervisés et rémunérés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08BA6D7E-9054-604A-922D-BCF9B246CBD2}"/>
              </a:ext>
            </a:extLst>
          </p:cNvPr>
          <p:cNvSpPr/>
          <p:nvPr/>
        </p:nvSpPr>
        <p:spPr>
          <a:xfrm>
            <a:off x="5324410" y="3533057"/>
            <a:ext cx="822960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8100" rIns="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850" spc="-20" dirty="0">
                <a:solidFill>
                  <a:schemeClr val="bg1"/>
                </a:solidFill>
                <a:latin typeface="Lato" panose="020F0502020204030203" pitchFamily="34" charset="0"/>
              </a:rPr>
              <a:t>Développement professionnel continue des enseignants de l’EA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F54F850-CAAB-0042-90E4-3858FCC0814C}"/>
              </a:ext>
            </a:extLst>
          </p:cNvPr>
          <p:cNvSpPr/>
          <p:nvPr/>
        </p:nvSpPr>
        <p:spPr>
          <a:xfrm>
            <a:off x="7151215" y="4138996"/>
            <a:ext cx="1691640" cy="502920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850" dirty="0">
                <a:solidFill>
                  <a:schemeClr val="bg1"/>
                </a:solidFill>
                <a:latin typeface="Lato" panose="020F0502020204030203" pitchFamily="34" charset="0"/>
              </a:rPr>
              <a:t>Communautés engagées/soutenant le PEA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6AFDB35-DC5E-DF42-BDD3-2775A07ED8F5}"/>
              </a:ext>
            </a:extLst>
          </p:cNvPr>
          <p:cNvSpPr/>
          <p:nvPr/>
        </p:nvSpPr>
        <p:spPr>
          <a:xfrm>
            <a:off x="8926029" y="3543439"/>
            <a:ext cx="700284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850" dirty="0">
                <a:solidFill>
                  <a:schemeClr val="bg1"/>
                </a:solidFill>
                <a:latin typeface="Lato" panose="020F0502020204030203" pitchFamily="34" charset="0"/>
              </a:rPr>
              <a:t>Plans de sortie/pérennité en place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1C4F33B4-7AF2-A14D-8C9A-546661032584}"/>
              </a:ext>
            </a:extLst>
          </p:cNvPr>
          <p:cNvSpPr/>
          <p:nvPr/>
        </p:nvSpPr>
        <p:spPr>
          <a:xfrm>
            <a:off x="7165540" y="3538995"/>
            <a:ext cx="1691640" cy="502920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850" dirty="0">
                <a:solidFill>
                  <a:schemeClr val="bg1"/>
                </a:solidFill>
                <a:latin typeface="Lato" panose="020F0502020204030203" pitchFamily="34" charset="0"/>
              </a:rPr>
              <a:t>CCE formés et qualifiés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6AFAFCB7-3E6B-DE4B-BCF5-87DBBBA47706}"/>
              </a:ext>
            </a:extLst>
          </p:cNvPr>
          <p:cNvSpPr/>
          <p:nvPr/>
        </p:nvSpPr>
        <p:spPr>
          <a:xfrm>
            <a:off x="9709487" y="3536672"/>
            <a:ext cx="917819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850" dirty="0">
                <a:solidFill>
                  <a:schemeClr val="bg1"/>
                </a:solidFill>
                <a:latin typeface="Lato" panose="020F0502020204030203" pitchFamily="34" charset="0"/>
              </a:rPr>
              <a:t>Mécanismes budgétaires, de contrôle et de suivi et évaluation en place et alignés sur les objectifs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D7A29A9D-12E2-8B44-9451-840D55EDC295}"/>
              </a:ext>
            </a:extLst>
          </p:cNvPr>
          <p:cNvSpPr/>
          <p:nvPr/>
        </p:nvSpPr>
        <p:spPr>
          <a:xfrm>
            <a:off x="10742661" y="3516975"/>
            <a:ext cx="822960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900" dirty="0">
                <a:solidFill>
                  <a:schemeClr val="bg1"/>
                </a:solidFill>
                <a:latin typeface="Lato" panose="020F0502020204030203" pitchFamily="34" charset="0"/>
              </a:rPr>
              <a:t>Programme scolaire et matériel pédagogique utilisés approuvés par le ministère de l’Éducation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642207C1-0655-6F4C-9A48-07D12ACEC264}"/>
              </a:ext>
            </a:extLst>
          </p:cNvPr>
          <p:cNvSpPr/>
          <p:nvPr/>
        </p:nvSpPr>
        <p:spPr>
          <a:xfrm>
            <a:off x="11615770" y="3513864"/>
            <a:ext cx="822960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850" dirty="0">
                <a:solidFill>
                  <a:schemeClr val="bg1"/>
                </a:solidFill>
                <a:latin typeface="Lato" panose="020F0502020204030203" pitchFamily="34" charset="0"/>
              </a:rPr>
              <a:t>Passerelles pour les examens, les certificats et la transition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B9BB62C5-6A2A-754B-9DB5-2C8E532A4D31}"/>
              </a:ext>
            </a:extLst>
          </p:cNvPr>
          <p:cNvSpPr/>
          <p:nvPr/>
        </p:nvSpPr>
        <p:spPr>
          <a:xfrm>
            <a:off x="11621026" y="4832849"/>
            <a:ext cx="822960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850" dirty="0">
                <a:solidFill>
                  <a:schemeClr val="bg1"/>
                </a:solidFill>
                <a:latin typeface="Lato" panose="020F0502020204030203" pitchFamily="34" charset="0"/>
              </a:rPr>
              <a:t>Objectifs, suivi et financement alignés sur les politiques publiques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420E7E7-EA91-9941-8F20-5E36A9B7C63B}"/>
              </a:ext>
            </a:extLst>
          </p:cNvPr>
          <p:cNvSpPr/>
          <p:nvPr/>
        </p:nvSpPr>
        <p:spPr>
          <a:xfrm>
            <a:off x="10731784" y="4829876"/>
            <a:ext cx="822960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8100" rIns="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850" dirty="0">
                <a:solidFill>
                  <a:schemeClr val="bg1"/>
                </a:solidFill>
                <a:latin typeface="Lato" panose="020F0502020204030203" pitchFamily="34" charset="0"/>
              </a:rPr>
              <a:t>PEA soutenu par le gouvernement local/national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DCCB0EAF-E5D5-8F42-A9FA-BC0337D6ED1D}"/>
              </a:ext>
            </a:extLst>
          </p:cNvPr>
          <p:cNvCxnSpPr>
            <a:cxnSpLocks/>
          </p:cNvCxnSpPr>
          <p:nvPr/>
        </p:nvCxnSpPr>
        <p:spPr>
          <a:xfrm>
            <a:off x="1718774" y="2512235"/>
            <a:ext cx="10711144" cy="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6B1366F5-12D7-1344-AD95-035F3635E1CA}"/>
              </a:ext>
            </a:extLst>
          </p:cNvPr>
          <p:cNvGrpSpPr/>
          <p:nvPr/>
        </p:nvGrpSpPr>
        <p:grpSpPr>
          <a:xfrm>
            <a:off x="1718774" y="3170563"/>
            <a:ext cx="1686972" cy="263081"/>
            <a:chOff x="1615722" y="3912932"/>
            <a:chExt cx="1373074" cy="209269"/>
          </a:xfrm>
        </p:grpSpPr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175C05BD-C5FB-4B47-9B62-5C4E19A233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5722" y="4117578"/>
              <a:ext cx="1373074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6E91B4B7-5E2D-334E-B64E-1769216AE4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15941" y="3912932"/>
              <a:ext cx="0" cy="20926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6" name="Pentagon 125">
            <a:extLst>
              <a:ext uri="{FF2B5EF4-FFF2-40B4-BE49-F238E27FC236}">
                <a16:creationId xmlns:a16="http://schemas.microsoft.com/office/drawing/2014/main" id="{8E811360-EC93-B247-ABE1-75F88431FB93}"/>
              </a:ext>
            </a:extLst>
          </p:cNvPr>
          <p:cNvSpPr/>
          <p:nvPr/>
        </p:nvSpPr>
        <p:spPr>
          <a:xfrm rot="16200000">
            <a:off x="-2462161" y="4433593"/>
            <a:ext cx="5711596" cy="332801"/>
          </a:xfrm>
          <a:prstGeom prst="homePlate">
            <a:avLst/>
          </a:prstGeom>
          <a:solidFill>
            <a:srgbClr val="FDC608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>
                <a:solidFill>
                  <a:schemeClr val="tx1"/>
                </a:solidFill>
                <a:latin typeface="Lato" panose="020F0502020204030203" pitchFamily="34" charset="0"/>
              </a:rPr>
              <a:t>Analyse de la situation actuelle</a:t>
            </a:r>
          </a:p>
        </p:txBody>
      </p:sp>
      <p:sp>
        <p:nvSpPr>
          <p:cNvPr id="128" name="Pentagon 127">
            <a:extLst>
              <a:ext uri="{FF2B5EF4-FFF2-40B4-BE49-F238E27FC236}">
                <a16:creationId xmlns:a16="http://schemas.microsoft.com/office/drawing/2014/main" id="{CA637C39-1E82-6949-9A4F-FF51F1EE507F}"/>
              </a:ext>
            </a:extLst>
          </p:cNvPr>
          <p:cNvSpPr/>
          <p:nvPr/>
        </p:nvSpPr>
        <p:spPr>
          <a:xfrm rot="16200000">
            <a:off x="-2117035" y="4160364"/>
            <a:ext cx="5713778" cy="332801"/>
          </a:xfrm>
          <a:prstGeom prst="homePlate">
            <a:avLst/>
          </a:prstGeom>
          <a:solidFill>
            <a:srgbClr val="FFDA7B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Collaboration avec les communautés, le gouvernement, les ONG et autres parties prenantes</a:t>
            </a:r>
          </a:p>
        </p:txBody>
      </p:sp>
      <p:sp>
        <p:nvSpPr>
          <p:cNvPr id="129" name="Pentagon 128">
            <a:extLst>
              <a:ext uri="{FF2B5EF4-FFF2-40B4-BE49-F238E27FC236}">
                <a16:creationId xmlns:a16="http://schemas.microsoft.com/office/drawing/2014/main" id="{BEDC5AA9-CBAE-0C40-A12A-2F2A5975586E}"/>
              </a:ext>
            </a:extLst>
          </p:cNvPr>
          <p:cNvSpPr/>
          <p:nvPr/>
        </p:nvSpPr>
        <p:spPr>
          <a:xfrm rot="16200000">
            <a:off x="-1803766" y="3955171"/>
            <a:ext cx="5765671" cy="332801"/>
          </a:xfrm>
          <a:prstGeom prst="homePlate">
            <a:avLst/>
          </a:prstGeom>
          <a:solidFill>
            <a:srgbClr val="FFE8B2"/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>
                <a:solidFill>
                  <a:schemeClr val="tx1"/>
                </a:solidFill>
                <a:latin typeface="Lato" panose="020F0502020204030203" pitchFamily="34" charset="0"/>
              </a:rPr>
              <a:t>Enseignement et adaptation du programme</a:t>
            </a:r>
          </a:p>
        </p:txBody>
      </p:sp>
      <p:cxnSp>
        <p:nvCxnSpPr>
          <p:cNvPr id="161" name="Elbow Connector 160">
            <a:extLst>
              <a:ext uri="{FF2B5EF4-FFF2-40B4-BE49-F238E27FC236}">
                <a16:creationId xmlns:a16="http://schemas.microsoft.com/office/drawing/2014/main" id="{3DEC0ADA-6E99-9B47-BC4F-2E5C868916BD}"/>
              </a:ext>
            </a:extLst>
          </p:cNvPr>
          <p:cNvCxnSpPr>
            <a:cxnSpLocks/>
            <a:stCxn id="28" idx="2"/>
            <a:endCxn id="14" idx="2"/>
          </p:cNvCxnSpPr>
          <p:nvPr/>
        </p:nvCxnSpPr>
        <p:spPr>
          <a:xfrm rot="5400000" flipH="1">
            <a:off x="6423198" y="1325962"/>
            <a:ext cx="1292804" cy="8147329"/>
          </a:xfrm>
          <a:prstGeom prst="bentConnector3">
            <a:avLst>
              <a:gd name="adj1" fmla="val -9481"/>
            </a:avLst>
          </a:prstGeom>
          <a:ln w="12700">
            <a:solidFill>
              <a:srgbClr val="C77749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Elbow Connector 171">
            <a:extLst>
              <a:ext uri="{FF2B5EF4-FFF2-40B4-BE49-F238E27FC236}">
                <a16:creationId xmlns:a16="http://schemas.microsoft.com/office/drawing/2014/main" id="{EB873F35-A201-364A-8768-C44BD54AA794}"/>
              </a:ext>
            </a:extLst>
          </p:cNvPr>
          <p:cNvCxnSpPr>
            <a:cxnSpLocks/>
            <a:stCxn id="22" idx="3"/>
            <a:endCxn id="14" idx="2"/>
          </p:cNvCxnSpPr>
          <p:nvPr/>
        </p:nvCxnSpPr>
        <p:spPr>
          <a:xfrm flipH="1">
            <a:off x="2995935" y="3790455"/>
            <a:ext cx="5861245" cy="962769"/>
          </a:xfrm>
          <a:prstGeom prst="bentConnector4">
            <a:avLst>
              <a:gd name="adj1" fmla="val -282"/>
              <a:gd name="adj2" fmla="val 203579"/>
            </a:avLst>
          </a:prstGeom>
          <a:ln w="12700">
            <a:solidFill>
              <a:srgbClr val="FDC608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6B594048-C0DC-1B40-8150-E136C7716ACD}"/>
              </a:ext>
            </a:extLst>
          </p:cNvPr>
          <p:cNvCxnSpPr>
            <a:cxnSpLocks/>
            <a:stCxn id="89" idx="1"/>
            <a:endCxn id="91" idx="3"/>
          </p:cNvCxnSpPr>
          <p:nvPr/>
        </p:nvCxnSpPr>
        <p:spPr>
          <a:xfrm flipH="1">
            <a:off x="4829680" y="1943753"/>
            <a:ext cx="691159" cy="2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106C4CEE-1B04-1240-94B2-5D8A76B513FF}"/>
              </a:ext>
            </a:extLst>
          </p:cNvPr>
          <p:cNvSpPr/>
          <p:nvPr/>
        </p:nvSpPr>
        <p:spPr>
          <a:xfrm>
            <a:off x="3521354" y="2625939"/>
            <a:ext cx="1691640" cy="548640"/>
          </a:xfrm>
          <a:prstGeom prst="roundRect">
            <a:avLst/>
          </a:prstGeom>
          <a:solidFill>
            <a:srgbClr val="87A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95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Environnement d’apprentissage inclusif, sûr et propice à l’apprentissage</a:t>
            </a: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24DAED7A-D4D2-8E41-A08E-E731903D1493}"/>
              </a:ext>
            </a:extLst>
          </p:cNvPr>
          <p:cNvCxnSpPr>
            <a:cxnSpLocks/>
            <a:stCxn id="49" idx="1"/>
            <a:endCxn id="9" idx="3"/>
          </p:cNvCxnSpPr>
          <p:nvPr/>
        </p:nvCxnSpPr>
        <p:spPr>
          <a:xfrm flipH="1" flipV="1">
            <a:off x="3411196" y="2887124"/>
            <a:ext cx="110158" cy="1313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3655FD26-0E61-4E4D-8330-726CF05C0AF1}"/>
              </a:ext>
            </a:extLst>
          </p:cNvPr>
          <p:cNvCxnSpPr>
            <a:cxnSpLocks/>
            <a:stCxn id="49" idx="3"/>
            <a:endCxn id="11" idx="1"/>
          </p:cNvCxnSpPr>
          <p:nvPr/>
        </p:nvCxnSpPr>
        <p:spPr>
          <a:xfrm flipV="1">
            <a:off x="5212994" y="2896859"/>
            <a:ext cx="124446" cy="34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2889B127-1CEE-C14F-88BE-9ECA92528C90}"/>
              </a:ext>
            </a:extLst>
          </p:cNvPr>
          <p:cNvSpPr/>
          <p:nvPr/>
        </p:nvSpPr>
        <p:spPr>
          <a:xfrm>
            <a:off x="4316692" y="4130137"/>
            <a:ext cx="915860" cy="1216351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850" dirty="0">
                <a:solidFill>
                  <a:schemeClr val="bg1"/>
                </a:solidFill>
                <a:latin typeface="Lato" panose="020F0502020204030203" pitchFamily="34" charset="0"/>
              </a:rPr>
              <a:t>Mécanismes de protection de l’enfance en place</a:t>
            </a:r>
          </a:p>
        </p:txBody>
      </p:sp>
      <p:sp>
        <p:nvSpPr>
          <p:cNvPr id="121" name="Rounded Rectangle 120">
            <a:extLst>
              <a:ext uri="{FF2B5EF4-FFF2-40B4-BE49-F238E27FC236}">
                <a16:creationId xmlns:a16="http://schemas.microsoft.com/office/drawing/2014/main" id="{2F6F7A15-851D-1D48-BC25-A7F4CC3192DC}"/>
              </a:ext>
            </a:extLst>
          </p:cNvPr>
          <p:cNvSpPr/>
          <p:nvPr/>
        </p:nvSpPr>
        <p:spPr>
          <a:xfrm>
            <a:off x="3519873" y="3539634"/>
            <a:ext cx="1691640" cy="507226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850" dirty="0">
                <a:solidFill>
                  <a:schemeClr val="bg1"/>
                </a:solidFill>
                <a:latin typeface="Lato" panose="020F0502020204030203" pitchFamily="34" charset="0"/>
              </a:rPr>
              <a:t>Salles de classe de l’EA propices à l’apprentissage</a:t>
            </a:r>
          </a:p>
        </p:txBody>
      </p:sp>
      <p:sp>
        <p:nvSpPr>
          <p:cNvPr id="122" name="Rounded Rectangle 121">
            <a:extLst>
              <a:ext uri="{FF2B5EF4-FFF2-40B4-BE49-F238E27FC236}">
                <a16:creationId xmlns:a16="http://schemas.microsoft.com/office/drawing/2014/main" id="{F31E45C6-3B68-BD4B-B20B-8BC6B639BE94}"/>
              </a:ext>
            </a:extLst>
          </p:cNvPr>
          <p:cNvSpPr/>
          <p:nvPr/>
        </p:nvSpPr>
        <p:spPr>
          <a:xfrm>
            <a:off x="3527332" y="4135680"/>
            <a:ext cx="720275" cy="1216351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850" dirty="0">
                <a:solidFill>
                  <a:schemeClr val="bg1"/>
                </a:solidFill>
                <a:latin typeface="Lato" panose="020F0502020204030203" pitchFamily="34" charset="0"/>
              </a:rPr>
              <a:t>Établissements sûrs et inclusifs</a:t>
            </a:r>
          </a:p>
        </p:txBody>
      </p:sp>
      <p:sp>
        <p:nvSpPr>
          <p:cNvPr id="123" name="Rounded Rectangle 122">
            <a:extLst>
              <a:ext uri="{FF2B5EF4-FFF2-40B4-BE49-F238E27FC236}">
                <a16:creationId xmlns:a16="http://schemas.microsoft.com/office/drawing/2014/main" id="{E01A70DE-B22A-BE49-92DA-A4076DA918F6}"/>
              </a:ext>
            </a:extLst>
          </p:cNvPr>
          <p:cNvSpPr/>
          <p:nvPr/>
        </p:nvSpPr>
        <p:spPr>
          <a:xfrm>
            <a:off x="8926029" y="4832849"/>
            <a:ext cx="1691640" cy="502920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850" dirty="0">
                <a:solidFill>
                  <a:schemeClr val="bg1"/>
                </a:solidFill>
                <a:latin typeface="Lato" panose="020F0502020204030203" pitchFamily="34" charset="0"/>
              </a:rPr>
              <a:t>Directeurs des établissements formés et qualifiés</a:t>
            </a:r>
          </a:p>
        </p:txBody>
      </p:sp>
      <p:cxnSp>
        <p:nvCxnSpPr>
          <p:cNvPr id="124" name="Elbow Connector 123">
            <a:extLst>
              <a:ext uri="{FF2B5EF4-FFF2-40B4-BE49-F238E27FC236}">
                <a16:creationId xmlns:a16="http://schemas.microsoft.com/office/drawing/2014/main" id="{22911DEC-BE4C-744C-AE45-A876AB9439C3}"/>
              </a:ext>
            </a:extLst>
          </p:cNvPr>
          <p:cNvCxnSpPr>
            <a:cxnSpLocks/>
            <a:stCxn id="19" idx="0"/>
            <a:endCxn id="49" idx="2"/>
          </p:cNvCxnSpPr>
          <p:nvPr/>
        </p:nvCxnSpPr>
        <p:spPr>
          <a:xfrm rot="16200000" flipV="1">
            <a:off x="4872293" y="2669460"/>
            <a:ext cx="358478" cy="1368716"/>
          </a:xfrm>
          <a:prstGeom prst="bentConnector3">
            <a:avLst>
              <a:gd name="adj1" fmla="val 65942"/>
            </a:avLst>
          </a:prstGeom>
          <a:ln w="12700">
            <a:solidFill>
              <a:srgbClr val="C77749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4AE71B55-1A29-3F45-B538-43015926D82E}"/>
              </a:ext>
            </a:extLst>
          </p:cNvPr>
          <p:cNvSpPr/>
          <p:nvPr/>
        </p:nvSpPr>
        <p:spPr>
          <a:xfrm>
            <a:off x="1720721" y="773801"/>
            <a:ext cx="10718782" cy="594360"/>
          </a:xfrm>
          <a:prstGeom prst="roundRect">
            <a:avLst/>
          </a:prstGeom>
          <a:solidFill>
            <a:srgbClr val="1F5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500" dirty="0">
                <a:solidFill>
                  <a:srgbClr val="FFFFF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Les enfants et les jeunes non scolarisés trop âgés achèvent le cycle d’éducation de base et poursuivent leur éducation et/ou accèdent à des moyens de subsistance d’ici à 2030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7C71A1B8-BC06-6E41-A77F-5C7DA1A9877C}"/>
              </a:ext>
            </a:extLst>
          </p:cNvPr>
          <p:cNvSpPr/>
          <p:nvPr/>
        </p:nvSpPr>
        <p:spPr>
          <a:xfrm>
            <a:off x="7144688" y="2621923"/>
            <a:ext cx="1691640" cy="548640"/>
          </a:xfrm>
          <a:prstGeom prst="roundRect">
            <a:avLst/>
          </a:prstGeom>
          <a:solidFill>
            <a:srgbClr val="87A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950" dirty="0">
                <a:solidFill>
                  <a:schemeClr val="bg1"/>
                </a:solidFill>
                <a:latin typeface="Lato" panose="020F0502020204030203" pitchFamily="34" charset="0"/>
              </a:rPr>
              <a:t>Communautés responsables du PEA</a:t>
            </a:r>
          </a:p>
        </p:txBody>
      </p:sp>
      <p:sp>
        <p:nvSpPr>
          <p:cNvPr id="87" name="Pentagon 86">
            <a:extLst>
              <a:ext uri="{FF2B5EF4-FFF2-40B4-BE49-F238E27FC236}">
                <a16:creationId xmlns:a16="http://schemas.microsoft.com/office/drawing/2014/main" id="{6482C5B3-2266-1A42-BCB8-EA94CF0F6E24}"/>
              </a:ext>
            </a:extLst>
          </p:cNvPr>
          <p:cNvSpPr/>
          <p:nvPr/>
        </p:nvSpPr>
        <p:spPr>
          <a:xfrm rot="16200000">
            <a:off x="-1481480" y="3699232"/>
            <a:ext cx="5765671" cy="332801"/>
          </a:xfrm>
          <a:prstGeom prst="homePlate">
            <a:avLst/>
          </a:prstGeom>
          <a:solidFill>
            <a:srgbClr val="FFF4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>
                <a:solidFill>
                  <a:schemeClr val="tx1"/>
                </a:solidFill>
                <a:latin typeface="Lato" panose="020F0502020204030203" pitchFamily="34" charset="0"/>
              </a:rPr>
              <a:t>Planification de la durabilité après la sortie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07F22AD-0227-504F-9947-665747E95BBA}"/>
              </a:ext>
            </a:extLst>
          </p:cNvPr>
          <p:cNvSpPr txBox="1"/>
          <p:nvPr/>
        </p:nvSpPr>
        <p:spPr>
          <a:xfrm>
            <a:off x="1752468" y="312136"/>
            <a:ext cx="1067745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300" b="1" i="1" dirty="0">
                <a:solidFill>
                  <a:srgbClr val="E30F2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Nom du PEA </a:t>
            </a:r>
            <a:r>
              <a:rPr lang="fr-FR" sz="2300" b="1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Théorie du changement</a:t>
            </a:r>
          </a:p>
        </p:txBody>
      </p:sp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4A71AC27-B00B-204B-B96F-5D5DB61BC615}"/>
              </a:ext>
            </a:extLst>
          </p:cNvPr>
          <p:cNvSpPr/>
          <p:nvPr/>
        </p:nvSpPr>
        <p:spPr>
          <a:xfrm>
            <a:off x="5520839" y="1646573"/>
            <a:ext cx="3108960" cy="594360"/>
          </a:xfrm>
          <a:prstGeom prst="roundRect">
            <a:avLst/>
          </a:prstGeom>
          <a:solidFill>
            <a:srgbClr val="F080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 dirty="0">
                <a:solidFill>
                  <a:schemeClr val="bg1"/>
                </a:solidFill>
                <a:latin typeface="Lato" panose="020F0502020204030203" pitchFamily="34" charset="0"/>
              </a:rPr>
              <a:t>Plus d’apprenants obtiennent le certificat d’éducation de base</a:t>
            </a:r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8285E592-4661-324E-8117-BD988261FA11}"/>
              </a:ext>
            </a:extLst>
          </p:cNvPr>
          <p:cNvSpPr/>
          <p:nvPr/>
        </p:nvSpPr>
        <p:spPr>
          <a:xfrm>
            <a:off x="9320958" y="1647966"/>
            <a:ext cx="3108960" cy="594360"/>
          </a:xfrm>
          <a:prstGeom prst="roundRect">
            <a:avLst/>
          </a:prstGeom>
          <a:solidFill>
            <a:srgbClr val="F080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 dirty="0">
                <a:solidFill>
                  <a:schemeClr val="bg1"/>
                </a:solidFill>
                <a:latin typeface="Lato" panose="020F0502020204030203" pitchFamily="34" charset="0"/>
              </a:rPr>
              <a:t>Amélioration des résultats d’apprentissage en alphabétisation, calcul et compétences essentielles</a:t>
            </a:r>
          </a:p>
        </p:txBody>
      </p:sp>
      <p:sp>
        <p:nvSpPr>
          <p:cNvPr id="91" name="Rounded Rectangle 90">
            <a:extLst>
              <a:ext uri="{FF2B5EF4-FFF2-40B4-BE49-F238E27FC236}">
                <a16:creationId xmlns:a16="http://schemas.microsoft.com/office/drawing/2014/main" id="{F9B57F82-C444-D340-9325-96EB82AFBF68}"/>
              </a:ext>
            </a:extLst>
          </p:cNvPr>
          <p:cNvSpPr/>
          <p:nvPr/>
        </p:nvSpPr>
        <p:spPr>
          <a:xfrm>
            <a:off x="1720720" y="1649502"/>
            <a:ext cx="3108960" cy="594360"/>
          </a:xfrm>
          <a:prstGeom prst="roundRect">
            <a:avLst/>
          </a:prstGeom>
          <a:solidFill>
            <a:srgbClr val="F080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Accès équitable</a:t>
            </a:r>
            <a:br>
              <a:rPr lang="fr-FR" sz="11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fr-FR" sz="11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à </a:t>
            </a:r>
            <a:r>
              <a:rPr lang="fr-FR" sz="11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l’éducation de </a:t>
            </a:r>
            <a:r>
              <a:rPr lang="fr-FR" sz="11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base/achèvement de l’éducation de base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562DFB45-4B79-5B4F-9458-7C8E6D64DEBA}"/>
              </a:ext>
            </a:extLst>
          </p:cNvPr>
          <p:cNvCxnSpPr>
            <a:cxnSpLocks/>
            <a:stCxn id="90" idx="1"/>
            <a:endCxn id="89" idx="3"/>
          </p:cNvCxnSpPr>
          <p:nvPr/>
        </p:nvCxnSpPr>
        <p:spPr>
          <a:xfrm flipH="1" flipV="1">
            <a:off x="8629799" y="1943753"/>
            <a:ext cx="691159" cy="139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1D27EB34-C50C-154C-B81D-2F9167F4227C}"/>
              </a:ext>
            </a:extLst>
          </p:cNvPr>
          <p:cNvCxnSpPr>
            <a:cxnSpLocks/>
            <a:stCxn id="91" idx="0"/>
          </p:cNvCxnSpPr>
          <p:nvPr/>
        </p:nvCxnSpPr>
        <p:spPr>
          <a:xfrm flipV="1">
            <a:off x="3275200" y="1383749"/>
            <a:ext cx="0" cy="265753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34DD3CF6-8C96-4D4B-8A24-4C1FF2D3F205}"/>
              </a:ext>
            </a:extLst>
          </p:cNvPr>
          <p:cNvCxnSpPr>
            <a:cxnSpLocks/>
            <a:stCxn id="90" idx="0"/>
          </p:cNvCxnSpPr>
          <p:nvPr/>
        </p:nvCxnSpPr>
        <p:spPr>
          <a:xfrm flipV="1">
            <a:off x="10875438" y="1368161"/>
            <a:ext cx="0" cy="279805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B1024C28-D2F3-6540-9477-7978DC5A4A31}"/>
              </a:ext>
            </a:extLst>
          </p:cNvPr>
          <p:cNvCxnSpPr>
            <a:cxnSpLocks/>
            <a:stCxn id="89" idx="0"/>
            <a:endCxn id="59" idx="2"/>
          </p:cNvCxnSpPr>
          <p:nvPr/>
        </p:nvCxnSpPr>
        <p:spPr>
          <a:xfrm flipV="1">
            <a:off x="7075319" y="1368161"/>
            <a:ext cx="4793" cy="278412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7" name="Rounded Rectangle 126">
            <a:extLst>
              <a:ext uri="{FF2B5EF4-FFF2-40B4-BE49-F238E27FC236}">
                <a16:creationId xmlns:a16="http://schemas.microsoft.com/office/drawing/2014/main" id="{80EAB70E-142C-EE45-989C-F2350CC1C323}"/>
              </a:ext>
            </a:extLst>
          </p:cNvPr>
          <p:cNvSpPr/>
          <p:nvPr/>
        </p:nvSpPr>
        <p:spPr>
          <a:xfrm>
            <a:off x="1726600" y="6406732"/>
            <a:ext cx="1691640" cy="1920240"/>
          </a:xfrm>
          <a:prstGeom prst="roundRect">
            <a:avLst/>
          </a:prstGeom>
          <a:solidFill>
            <a:srgbClr val="4585AB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9850" indent="-698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Lato" panose="020F0502020204030203" pitchFamily="34" charset="0"/>
              </a:rPr>
              <a:t>Organiser des ateliers avec les communautés pour élaborer le PEA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Lato" panose="020F0502020204030203" pitchFamily="34" charset="0"/>
              </a:rPr>
              <a:t>Consulter les apprenants et les communautés pour identifier les besoins liés aux lieux d’apprentissage et au temps scolaire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Lato" panose="020F0502020204030203" pitchFamily="34" charset="0"/>
              </a:rPr>
              <a:t>Identifier/inscrire les apprenants avec les communautés</a:t>
            </a:r>
          </a:p>
        </p:txBody>
      </p:sp>
      <p:sp>
        <p:nvSpPr>
          <p:cNvPr id="130" name="Rounded Rectangle 129">
            <a:extLst>
              <a:ext uri="{FF2B5EF4-FFF2-40B4-BE49-F238E27FC236}">
                <a16:creationId xmlns:a16="http://schemas.microsoft.com/office/drawing/2014/main" id="{4D86398C-F142-D844-95A9-ADDEDF95107E}"/>
              </a:ext>
            </a:extLst>
          </p:cNvPr>
          <p:cNvSpPr/>
          <p:nvPr/>
        </p:nvSpPr>
        <p:spPr>
          <a:xfrm>
            <a:off x="3540218" y="6387838"/>
            <a:ext cx="1691640" cy="1920240"/>
          </a:xfrm>
          <a:prstGeom prst="roundRect">
            <a:avLst/>
          </a:prstGeom>
          <a:solidFill>
            <a:srgbClr val="4585AB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9850" indent="-698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Lato" panose="020F0502020204030203" pitchFamily="34" charset="0"/>
              </a:rPr>
              <a:t>Identifier et réhabiliter les centres d’EA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Lato" panose="020F0502020204030203" pitchFamily="34" charset="0"/>
              </a:rPr>
              <a:t>Former les enseignants à la protection de l’enfance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Lato" panose="020F0502020204030203" pitchFamily="34" charset="0"/>
              </a:rPr>
              <a:t>Élaborer/faire signer aux enseignants un code de conduite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Lato" panose="020F0502020204030203" pitchFamily="34" charset="0"/>
              </a:rPr>
              <a:t>Établir des mécanismes de rapport pour le non respect de la protection de l’enfance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Lato" panose="020F0502020204030203" pitchFamily="34" charset="0"/>
              </a:rPr>
              <a:t>Mettre en place des clubs de filles/garçons</a:t>
            </a:r>
          </a:p>
        </p:txBody>
      </p:sp>
      <p:sp>
        <p:nvSpPr>
          <p:cNvPr id="132" name="Rounded Rectangle 131">
            <a:extLst>
              <a:ext uri="{FF2B5EF4-FFF2-40B4-BE49-F238E27FC236}">
                <a16:creationId xmlns:a16="http://schemas.microsoft.com/office/drawing/2014/main" id="{E209872F-C4E1-BF4B-B4CD-C20FDC90B4D2}"/>
              </a:ext>
            </a:extLst>
          </p:cNvPr>
          <p:cNvSpPr/>
          <p:nvPr/>
        </p:nvSpPr>
        <p:spPr>
          <a:xfrm>
            <a:off x="10746338" y="6387839"/>
            <a:ext cx="1692392" cy="1920240"/>
          </a:xfrm>
          <a:prstGeom prst="roundRect">
            <a:avLst/>
          </a:prstGeom>
          <a:solidFill>
            <a:srgbClr val="4585AB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800" dirty="0">
                <a:solidFill>
                  <a:schemeClr val="tx1"/>
                </a:solidFill>
                <a:latin typeface="Lato" panose="020F0502020204030203" pitchFamily="34" charset="0"/>
              </a:rPr>
              <a:t>Mobiliser/se coordonner avec le Ministère de l’Éducation pour : 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Lato" panose="020F0502020204030203" pitchFamily="34" charset="0"/>
              </a:rPr>
              <a:t>Déterminer les apprenants, les enseignants, le programme scolaire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Lato" panose="020F0502020204030203" pitchFamily="34" charset="0"/>
              </a:rPr>
              <a:t>Permettre aux apprenants de se présenter à des examens, d’obtenir un certificat et faciliter leur transition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Lato" panose="020F0502020204030203" pitchFamily="34" charset="0"/>
              </a:rPr>
              <a:t>Aligner le PEA sur les priorités nationales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Lato" panose="020F0502020204030203" pitchFamily="34" charset="0"/>
              </a:rPr>
              <a:t>Plaidoyer en faveur du renforcement de la politique publique pour l’EA</a:t>
            </a:r>
          </a:p>
        </p:txBody>
      </p: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023F87FC-176E-EE4E-8135-67EBCA8963E2}"/>
              </a:ext>
            </a:extLst>
          </p:cNvPr>
          <p:cNvSpPr/>
          <p:nvPr/>
        </p:nvSpPr>
        <p:spPr>
          <a:xfrm>
            <a:off x="5334477" y="6387838"/>
            <a:ext cx="1691640" cy="1920240"/>
          </a:xfrm>
          <a:prstGeom prst="roundRect">
            <a:avLst/>
          </a:prstGeom>
          <a:solidFill>
            <a:srgbClr val="4585AB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9850" indent="-698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Recruter/engager les enseignants conformément à la politique du ministère de l’Éducation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Mettre en place un système de développement professionnel des enseignants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Déterminer/adapter le programme scolaire et le matériel pédagogique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Distribuer le programme scolaire/matériel pédagogique aux enseignants</a:t>
            </a:r>
          </a:p>
        </p:txBody>
      </p:sp>
      <p:sp>
        <p:nvSpPr>
          <p:cNvPr id="134" name="Rounded Rectangle 133">
            <a:extLst>
              <a:ext uri="{FF2B5EF4-FFF2-40B4-BE49-F238E27FC236}">
                <a16:creationId xmlns:a16="http://schemas.microsoft.com/office/drawing/2014/main" id="{E236E7C3-CBC0-C942-84FB-1889D2EC724B}"/>
              </a:ext>
            </a:extLst>
          </p:cNvPr>
          <p:cNvSpPr/>
          <p:nvPr/>
        </p:nvSpPr>
        <p:spPr>
          <a:xfrm>
            <a:off x="7151446" y="6394984"/>
            <a:ext cx="1691640" cy="1920240"/>
          </a:xfrm>
          <a:prstGeom prst="roundRect">
            <a:avLst/>
          </a:prstGeom>
          <a:solidFill>
            <a:srgbClr val="4585AB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9850" indent="-698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Lato" panose="020F0502020204030203" pitchFamily="34" charset="0"/>
              </a:rPr>
              <a:t>Mener des campagnes de sensibilisation communautaire pour renforcer l’adhésion au PEA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Lato" panose="020F0502020204030203" pitchFamily="34" charset="0"/>
              </a:rPr>
              <a:t>Recruter le CCE, incluant 50 % de membres femmes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Lato" panose="020F0502020204030203" pitchFamily="34" charset="0"/>
              </a:rPr>
              <a:t>Former et doter le CCE de compétences afin qu’il participe aux inscriptions, au suivi des enseignants et à la gestion des centres</a:t>
            </a:r>
          </a:p>
        </p:txBody>
      </p: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3E1863A5-9C9A-7A4E-827D-91329D36F1AA}"/>
              </a:ext>
            </a:extLst>
          </p:cNvPr>
          <p:cNvSpPr/>
          <p:nvPr/>
        </p:nvSpPr>
        <p:spPr>
          <a:xfrm>
            <a:off x="8931417" y="6391131"/>
            <a:ext cx="1691640" cy="1920240"/>
          </a:xfrm>
          <a:prstGeom prst="roundRect">
            <a:avLst/>
          </a:prstGeom>
          <a:solidFill>
            <a:srgbClr val="4585AB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9850" indent="-698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Lato" panose="020F0502020204030203" pitchFamily="34" charset="0"/>
              </a:rPr>
              <a:t>Recruter et former les directeurs des établissements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Lato" panose="020F0502020204030203" pitchFamily="34" charset="0"/>
              </a:rPr>
              <a:t>Établir des mécanismes de suivi et d’évaluation, de contrôle et budgétaires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  <a:latin typeface="Lato" panose="020F0502020204030203" pitchFamily="34" charset="0"/>
              </a:rPr>
              <a:t>Développer des plans de pérennité</a:t>
            </a:r>
          </a:p>
        </p:txBody>
      </p: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48548C24-F321-2642-ADD0-D07D9A6DA2D2}"/>
              </a:ext>
            </a:extLst>
          </p:cNvPr>
          <p:cNvCxnSpPr>
            <a:cxnSpLocks/>
          </p:cNvCxnSpPr>
          <p:nvPr/>
        </p:nvCxnSpPr>
        <p:spPr>
          <a:xfrm flipV="1">
            <a:off x="3268010" y="2249411"/>
            <a:ext cx="0" cy="265753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7749DD1A-582C-8943-8E6A-D4E67CF8F60E}"/>
              </a:ext>
            </a:extLst>
          </p:cNvPr>
          <p:cNvCxnSpPr>
            <a:cxnSpLocks/>
          </p:cNvCxnSpPr>
          <p:nvPr/>
        </p:nvCxnSpPr>
        <p:spPr>
          <a:xfrm flipV="1">
            <a:off x="10868248" y="2233823"/>
            <a:ext cx="0" cy="279805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66B571C9-B6E9-F54B-90BA-1F913473CF0D}"/>
              </a:ext>
            </a:extLst>
          </p:cNvPr>
          <p:cNvCxnSpPr>
            <a:cxnSpLocks/>
          </p:cNvCxnSpPr>
          <p:nvPr/>
        </p:nvCxnSpPr>
        <p:spPr>
          <a:xfrm flipV="1">
            <a:off x="7068129" y="2233823"/>
            <a:ext cx="4793" cy="278412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70D738D0-E5B3-3D41-998B-B025F296056D}"/>
              </a:ext>
            </a:extLst>
          </p:cNvPr>
          <p:cNvGrpSpPr/>
          <p:nvPr/>
        </p:nvGrpSpPr>
        <p:grpSpPr>
          <a:xfrm>
            <a:off x="3499030" y="3180011"/>
            <a:ext cx="1686972" cy="263081"/>
            <a:chOff x="1615722" y="3912932"/>
            <a:chExt cx="1373074" cy="209269"/>
          </a:xfrm>
        </p:grpSpPr>
        <p:cxnSp>
          <p:nvCxnSpPr>
            <p:cNvPr id="192" name="Straight Arrow Connector 191">
              <a:extLst>
                <a:ext uri="{FF2B5EF4-FFF2-40B4-BE49-F238E27FC236}">
                  <a16:creationId xmlns:a16="http://schemas.microsoft.com/office/drawing/2014/main" id="{7144D5F9-74EA-774B-88FE-276BAC7958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5722" y="4117578"/>
              <a:ext cx="1373074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3" name="Straight Arrow Connector 192">
              <a:extLst>
                <a:ext uri="{FF2B5EF4-FFF2-40B4-BE49-F238E27FC236}">
                  <a16:creationId xmlns:a16="http://schemas.microsoft.com/office/drawing/2014/main" id="{12F8FF91-1B6C-9149-B353-651D41843A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15941" y="3912932"/>
              <a:ext cx="0" cy="20926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1C9478EA-6752-E446-8D02-DE4DC1641150}"/>
              </a:ext>
            </a:extLst>
          </p:cNvPr>
          <p:cNvGrpSpPr/>
          <p:nvPr/>
        </p:nvGrpSpPr>
        <p:grpSpPr>
          <a:xfrm>
            <a:off x="5337440" y="3173682"/>
            <a:ext cx="1686972" cy="263081"/>
            <a:chOff x="1615722" y="3912932"/>
            <a:chExt cx="1373074" cy="209269"/>
          </a:xfrm>
        </p:grpSpPr>
        <p:cxnSp>
          <p:nvCxnSpPr>
            <p:cNvPr id="195" name="Straight Arrow Connector 194">
              <a:extLst>
                <a:ext uri="{FF2B5EF4-FFF2-40B4-BE49-F238E27FC236}">
                  <a16:creationId xmlns:a16="http://schemas.microsoft.com/office/drawing/2014/main" id="{314706E6-87E0-C645-B65B-96107DDD68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5722" y="4117578"/>
              <a:ext cx="1373074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6" name="Straight Arrow Connector 195">
              <a:extLst>
                <a:ext uri="{FF2B5EF4-FFF2-40B4-BE49-F238E27FC236}">
                  <a16:creationId xmlns:a16="http://schemas.microsoft.com/office/drawing/2014/main" id="{67F81469-9F83-B442-92E2-0081C6A774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15941" y="3912932"/>
              <a:ext cx="0" cy="20926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BAC667C7-0BF8-FB4A-8BFC-F8233B7EBC44}"/>
              </a:ext>
            </a:extLst>
          </p:cNvPr>
          <p:cNvGrpSpPr/>
          <p:nvPr/>
        </p:nvGrpSpPr>
        <p:grpSpPr>
          <a:xfrm>
            <a:off x="7166592" y="3176178"/>
            <a:ext cx="1686972" cy="263081"/>
            <a:chOff x="1615722" y="3912932"/>
            <a:chExt cx="1373074" cy="209269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8739BFC8-AC54-1A47-A2E6-0AC3A1BA1A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5722" y="4117578"/>
              <a:ext cx="1373074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9" name="Straight Arrow Connector 198">
              <a:extLst>
                <a:ext uri="{FF2B5EF4-FFF2-40B4-BE49-F238E27FC236}">
                  <a16:creationId xmlns:a16="http://schemas.microsoft.com/office/drawing/2014/main" id="{AF66410B-70C3-A340-8F2B-86AB83EDD6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15941" y="3912932"/>
              <a:ext cx="0" cy="20926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0985D2CD-6365-014F-9D17-F17F15951712}"/>
              </a:ext>
            </a:extLst>
          </p:cNvPr>
          <p:cNvGrpSpPr/>
          <p:nvPr/>
        </p:nvGrpSpPr>
        <p:grpSpPr>
          <a:xfrm>
            <a:off x="8936690" y="3173453"/>
            <a:ext cx="1686972" cy="263081"/>
            <a:chOff x="1615722" y="3912932"/>
            <a:chExt cx="1373074" cy="209269"/>
          </a:xfrm>
        </p:grpSpPr>
        <p:cxnSp>
          <p:nvCxnSpPr>
            <p:cNvPr id="201" name="Straight Arrow Connector 200">
              <a:extLst>
                <a:ext uri="{FF2B5EF4-FFF2-40B4-BE49-F238E27FC236}">
                  <a16:creationId xmlns:a16="http://schemas.microsoft.com/office/drawing/2014/main" id="{8B537AE3-D7D8-CA48-87F8-478E91CEED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5722" y="4117578"/>
              <a:ext cx="1373074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2" name="Straight Arrow Connector 201">
              <a:extLst>
                <a:ext uri="{FF2B5EF4-FFF2-40B4-BE49-F238E27FC236}">
                  <a16:creationId xmlns:a16="http://schemas.microsoft.com/office/drawing/2014/main" id="{6293185F-5AAD-D048-95D6-63DAFB82B8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15941" y="3912932"/>
              <a:ext cx="0" cy="20926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65C23E4E-6385-364A-8162-FD194E626B92}"/>
              </a:ext>
            </a:extLst>
          </p:cNvPr>
          <p:cNvGrpSpPr/>
          <p:nvPr/>
        </p:nvGrpSpPr>
        <p:grpSpPr>
          <a:xfrm>
            <a:off x="10752531" y="3176177"/>
            <a:ext cx="1686972" cy="263081"/>
            <a:chOff x="1615722" y="3912932"/>
            <a:chExt cx="1373074" cy="209269"/>
          </a:xfrm>
        </p:grpSpPr>
        <p:cxnSp>
          <p:nvCxnSpPr>
            <p:cNvPr id="204" name="Straight Arrow Connector 203">
              <a:extLst>
                <a:ext uri="{FF2B5EF4-FFF2-40B4-BE49-F238E27FC236}">
                  <a16:creationId xmlns:a16="http://schemas.microsoft.com/office/drawing/2014/main" id="{482EC09C-5494-9646-BD75-28039DBA18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5722" y="4117578"/>
              <a:ext cx="1373074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3937DAE3-9E17-9A4A-97C7-CB797FCCBB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15941" y="3912932"/>
              <a:ext cx="0" cy="20926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069A944B-F4A6-4643-8E0D-0FE846060DFD}"/>
              </a:ext>
            </a:extLst>
          </p:cNvPr>
          <p:cNvGrpSpPr/>
          <p:nvPr/>
        </p:nvGrpSpPr>
        <p:grpSpPr>
          <a:xfrm>
            <a:off x="10749048" y="6129417"/>
            <a:ext cx="1686972" cy="266017"/>
            <a:chOff x="10603905" y="6525825"/>
            <a:chExt cx="1686972" cy="266017"/>
          </a:xfrm>
        </p:grpSpPr>
        <p:cxnSp>
          <p:nvCxnSpPr>
            <p:cNvPr id="226" name="Straight Arrow Connector 225">
              <a:extLst>
                <a:ext uri="{FF2B5EF4-FFF2-40B4-BE49-F238E27FC236}">
                  <a16:creationId xmlns:a16="http://schemas.microsoft.com/office/drawing/2014/main" id="{6F84C0D3-4AF0-8E42-AA3A-24ED5D000E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467684" y="6528761"/>
              <a:ext cx="0" cy="26308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7" name="Straight Arrow Connector 226">
              <a:extLst>
                <a:ext uri="{FF2B5EF4-FFF2-40B4-BE49-F238E27FC236}">
                  <a16:creationId xmlns:a16="http://schemas.microsoft.com/office/drawing/2014/main" id="{50EC4BF4-17CB-4A46-8689-3466680663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03905" y="6525825"/>
              <a:ext cx="1686972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644C4A6F-756C-D043-B434-8F81C9CD8DE6}"/>
              </a:ext>
            </a:extLst>
          </p:cNvPr>
          <p:cNvGrpSpPr/>
          <p:nvPr/>
        </p:nvGrpSpPr>
        <p:grpSpPr>
          <a:xfrm>
            <a:off x="8920934" y="5415393"/>
            <a:ext cx="1686972" cy="991339"/>
            <a:chOff x="8775791" y="6537123"/>
            <a:chExt cx="1686972" cy="266017"/>
          </a:xfrm>
        </p:grpSpPr>
        <p:cxnSp>
          <p:nvCxnSpPr>
            <p:cNvPr id="228" name="Straight Arrow Connector 227">
              <a:extLst>
                <a:ext uri="{FF2B5EF4-FFF2-40B4-BE49-F238E27FC236}">
                  <a16:creationId xmlns:a16="http://schemas.microsoft.com/office/drawing/2014/main" id="{D2365A40-7068-514A-A7E4-1FCD0FA726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39570" y="6540059"/>
              <a:ext cx="0" cy="26308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9" name="Straight Arrow Connector 228">
              <a:extLst>
                <a:ext uri="{FF2B5EF4-FFF2-40B4-BE49-F238E27FC236}">
                  <a16:creationId xmlns:a16="http://schemas.microsoft.com/office/drawing/2014/main" id="{5C1F14F4-7059-1F42-A6A5-9EAA5B57D5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75791" y="6537123"/>
              <a:ext cx="1686972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7B0B58F0-FA4F-9243-B697-17DB2924433B}"/>
              </a:ext>
            </a:extLst>
          </p:cNvPr>
          <p:cNvGrpSpPr/>
          <p:nvPr/>
        </p:nvGrpSpPr>
        <p:grpSpPr>
          <a:xfrm>
            <a:off x="7157975" y="4753421"/>
            <a:ext cx="1686972" cy="1638006"/>
            <a:chOff x="8775791" y="6537123"/>
            <a:chExt cx="1686972" cy="266017"/>
          </a:xfrm>
        </p:grpSpPr>
        <p:cxnSp>
          <p:nvCxnSpPr>
            <p:cNvPr id="233" name="Straight Arrow Connector 232">
              <a:extLst>
                <a:ext uri="{FF2B5EF4-FFF2-40B4-BE49-F238E27FC236}">
                  <a16:creationId xmlns:a16="http://schemas.microsoft.com/office/drawing/2014/main" id="{B0BD07AD-264C-0543-B668-FA1A713FC1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39570" y="6540059"/>
              <a:ext cx="0" cy="26308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4" name="Straight Arrow Connector 233">
              <a:extLst>
                <a:ext uri="{FF2B5EF4-FFF2-40B4-BE49-F238E27FC236}">
                  <a16:creationId xmlns:a16="http://schemas.microsoft.com/office/drawing/2014/main" id="{41E53B2A-F640-5C45-A643-755C9ECA4A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75791" y="6537123"/>
              <a:ext cx="1686972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10A495D1-9F08-2E42-A8A7-8CB6217955C4}"/>
              </a:ext>
            </a:extLst>
          </p:cNvPr>
          <p:cNvGrpSpPr/>
          <p:nvPr/>
        </p:nvGrpSpPr>
        <p:grpSpPr>
          <a:xfrm>
            <a:off x="1752467" y="4853939"/>
            <a:ext cx="1686972" cy="1552594"/>
            <a:chOff x="8775791" y="6537123"/>
            <a:chExt cx="1686972" cy="266017"/>
          </a:xfrm>
        </p:grpSpPr>
        <p:cxnSp>
          <p:nvCxnSpPr>
            <p:cNvPr id="236" name="Straight Arrow Connector 235">
              <a:extLst>
                <a:ext uri="{FF2B5EF4-FFF2-40B4-BE49-F238E27FC236}">
                  <a16:creationId xmlns:a16="http://schemas.microsoft.com/office/drawing/2014/main" id="{3B921321-21A7-A64E-ACB2-86838AD1D1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39570" y="6540059"/>
              <a:ext cx="0" cy="26308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7" name="Straight Arrow Connector 236">
              <a:extLst>
                <a:ext uri="{FF2B5EF4-FFF2-40B4-BE49-F238E27FC236}">
                  <a16:creationId xmlns:a16="http://schemas.microsoft.com/office/drawing/2014/main" id="{C1C98ED8-EA88-D94C-8293-9C4F969D9C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75791" y="6537123"/>
              <a:ext cx="1686972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7DA3D8A5-3F9E-8542-8F64-BB494EB3280B}"/>
              </a:ext>
            </a:extLst>
          </p:cNvPr>
          <p:cNvGrpSpPr/>
          <p:nvPr/>
        </p:nvGrpSpPr>
        <p:grpSpPr>
          <a:xfrm>
            <a:off x="5373872" y="5411838"/>
            <a:ext cx="1686972" cy="990800"/>
            <a:chOff x="10603905" y="6525825"/>
            <a:chExt cx="1686972" cy="266017"/>
          </a:xfrm>
        </p:grpSpPr>
        <p:cxnSp>
          <p:nvCxnSpPr>
            <p:cNvPr id="239" name="Straight Arrow Connector 238">
              <a:extLst>
                <a:ext uri="{FF2B5EF4-FFF2-40B4-BE49-F238E27FC236}">
                  <a16:creationId xmlns:a16="http://schemas.microsoft.com/office/drawing/2014/main" id="{B12B84C8-5D9A-874A-8651-738821B3AB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467684" y="6528761"/>
              <a:ext cx="0" cy="26308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0" name="Straight Arrow Connector 239">
              <a:extLst>
                <a:ext uri="{FF2B5EF4-FFF2-40B4-BE49-F238E27FC236}">
                  <a16:creationId xmlns:a16="http://schemas.microsoft.com/office/drawing/2014/main" id="{87A6E5CC-BD8B-0743-8954-E9C0DB7FBE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03905" y="6525825"/>
              <a:ext cx="1686972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7F93643F-33EB-7F4C-8D0D-27DD784BFD7E}"/>
              </a:ext>
            </a:extLst>
          </p:cNvPr>
          <p:cNvGrpSpPr/>
          <p:nvPr/>
        </p:nvGrpSpPr>
        <p:grpSpPr>
          <a:xfrm>
            <a:off x="3557874" y="5426334"/>
            <a:ext cx="1686972" cy="991339"/>
            <a:chOff x="8775791" y="6537123"/>
            <a:chExt cx="1686972" cy="266017"/>
          </a:xfrm>
        </p:grpSpPr>
        <p:cxnSp>
          <p:nvCxnSpPr>
            <p:cNvPr id="242" name="Straight Arrow Connector 241">
              <a:extLst>
                <a:ext uri="{FF2B5EF4-FFF2-40B4-BE49-F238E27FC236}">
                  <a16:creationId xmlns:a16="http://schemas.microsoft.com/office/drawing/2014/main" id="{131ABE51-57E9-2C43-A80C-EC5248A020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39570" y="6540059"/>
              <a:ext cx="0" cy="26308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3" name="Straight Arrow Connector 242">
              <a:extLst>
                <a:ext uri="{FF2B5EF4-FFF2-40B4-BE49-F238E27FC236}">
                  <a16:creationId xmlns:a16="http://schemas.microsoft.com/office/drawing/2014/main" id="{06F464CB-A6E7-4B46-A64B-B3B0BB7E12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75791" y="6537123"/>
              <a:ext cx="1686972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67" name="Elbow Connector 266">
            <a:extLst>
              <a:ext uri="{FF2B5EF4-FFF2-40B4-BE49-F238E27FC236}">
                <a16:creationId xmlns:a16="http://schemas.microsoft.com/office/drawing/2014/main" id="{3064A694-28E8-F14B-8292-C70490E170E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257430" y="922333"/>
            <a:ext cx="19897" cy="4516867"/>
          </a:xfrm>
          <a:prstGeom prst="bentConnector3">
            <a:avLst>
              <a:gd name="adj1" fmla="val -789878"/>
            </a:avLst>
          </a:prstGeom>
          <a:ln w="12700">
            <a:solidFill>
              <a:srgbClr val="FDC608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Arrow Connector 269">
            <a:extLst>
              <a:ext uri="{FF2B5EF4-FFF2-40B4-BE49-F238E27FC236}">
                <a16:creationId xmlns:a16="http://schemas.microsoft.com/office/drawing/2014/main" id="{FCE470AF-3372-D74D-9AF7-2FD2C313CE73}"/>
              </a:ext>
            </a:extLst>
          </p:cNvPr>
          <p:cNvCxnSpPr>
            <a:cxnSpLocks/>
            <a:stCxn id="67" idx="1"/>
            <a:endCxn id="11" idx="3"/>
          </p:cNvCxnSpPr>
          <p:nvPr/>
        </p:nvCxnSpPr>
        <p:spPr>
          <a:xfrm flipH="1">
            <a:off x="7029080" y="2896243"/>
            <a:ext cx="115608" cy="61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Straight Arrow Connector 272">
            <a:extLst>
              <a:ext uri="{FF2B5EF4-FFF2-40B4-BE49-F238E27FC236}">
                <a16:creationId xmlns:a16="http://schemas.microsoft.com/office/drawing/2014/main" id="{7ED570F6-EA97-0E44-9B62-44196D4F5950}"/>
              </a:ext>
            </a:extLst>
          </p:cNvPr>
          <p:cNvCxnSpPr>
            <a:cxnSpLocks/>
            <a:stCxn id="67" idx="3"/>
            <a:endCxn id="12" idx="1"/>
          </p:cNvCxnSpPr>
          <p:nvPr/>
        </p:nvCxnSpPr>
        <p:spPr>
          <a:xfrm flipV="1">
            <a:off x="8836328" y="2887579"/>
            <a:ext cx="112316" cy="866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Arrow Connector 275">
            <a:extLst>
              <a:ext uri="{FF2B5EF4-FFF2-40B4-BE49-F238E27FC236}">
                <a16:creationId xmlns:a16="http://schemas.microsoft.com/office/drawing/2014/main" id="{332C472D-7FF7-5040-AF5E-8387FD2A787A}"/>
              </a:ext>
            </a:extLst>
          </p:cNvPr>
          <p:cNvCxnSpPr>
            <a:cxnSpLocks/>
            <a:stCxn id="13" idx="1"/>
            <a:endCxn id="12" idx="3"/>
          </p:cNvCxnSpPr>
          <p:nvPr/>
        </p:nvCxnSpPr>
        <p:spPr>
          <a:xfrm flipH="1">
            <a:off x="10640284" y="2883623"/>
            <a:ext cx="111655" cy="39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Elbow Connector 282">
            <a:extLst>
              <a:ext uri="{FF2B5EF4-FFF2-40B4-BE49-F238E27FC236}">
                <a16:creationId xmlns:a16="http://schemas.microsoft.com/office/drawing/2014/main" id="{16C7D6A8-E2E6-E540-B5FB-111971925439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965429" y="932088"/>
            <a:ext cx="19897" cy="4516867"/>
          </a:xfrm>
          <a:prstGeom prst="bentConnector3">
            <a:avLst>
              <a:gd name="adj1" fmla="val -502644"/>
            </a:avLst>
          </a:prstGeom>
          <a:ln w="12700">
            <a:solidFill>
              <a:srgbClr val="4585AB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906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4596</TotalTime>
  <Words>649</Words>
  <Application>Microsoft Office PowerPoint</Application>
  <PresentationFormat>A3 Paper (297x420 mm)</PresentationFormat>
  <Paragraphs>57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Lato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Kayla Boisvert</dc:creator>
  <cp:lastModifiedBy>Office</cp:lastModifiedBy>
  <cp:revision>111</cp:revision>
  <dcterms:created xsi:type="dcterms:W3CDTF">2019-06-17T17:44:47Z</dcterms:created>
  <dcterms:modified xsi:type="dcterms:W3CDTF">2020-04-28T06:24:13Z</dcterms:modified>
</cp:coreProperties>
</file>